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213" autoAdjust="0"/>
  </p:normalViewPr>
  <p:slideViewPr>
    <p:cSldViewPr>
      <p:cViewPr varScale="1">
        <p:scale>
          <a:sx n="64" d="100"/>
          <a:sy n="64" d="100"/>
        </p:scale>
        <p:origin x="-156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E3269F-47A4-4D2B-8EFA-AEFCC539DAF9}" type="datetimeFigureOut">
              <a:rPr lang="en-CA" smtClean="0"/>
              <a:t>30/01/2013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D6A28C-06B6-4DD8-A12E-96B14627ED4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1956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Arms and hands?</a:t>
            </a:r>
          </a:p>
          <a:p>
            <a:r>
              <a:rPr lang="en-CA" dirty="0" smtClean="0"/>
              <a:t>Timer</a:t>
            </a:r>
            <a:r>
              <a:rPr lang="en-CA" baseline="0" dirty="0" smtClean="0"/>
              <a:t> online</a:t>
            </a:r>
          </a:p>
          <a:p>
            <a:r>
              <a:rPr lang="en-CA" baseline="0" dirty="0" smtClean="0"/>
              <a:t>In the end we should all end with 5, no more no less because all you’re doing is exchanging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6A28C-06B6-4DD8-A12E-96B14627ED4D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31653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Check for</a:t>
            </a:r>
            <a:r>
              <a:rPr lang="en-CA" baseline="0" dirty="0" smtClean="0"/>
              <a:t> the discussion questions at this point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6A28C-06B6-4DD8-A12E-96B14627ED4D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45751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Get the </a:t>
            </a:r>
            <a:r>
              <a:rPr lang="en-CA" dirty="0" err="1" smtClean="0"/>
              <a:t>deets</a:t>
            </a:r>
            <a:r>
              <a:rPr lang="en-CA" dirty="0" smtClean="0"/>
              <a:t> for the</a:t>
            </a:r>
            <a:r>
              <a:rPr lang="en-CA" baseline="0" dirty="0" smtClean="0"/>
              <a:t> video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6A28C-06B6-4DD8-A12E-96B14627ED4D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32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DAE8E-EA27-4118-A30C-100E4AEEED4A}" type="datetimeFigureOut">
              <a:rPr lang="en-CA" smtClean="0"/>
              <a:t>30/01/2013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E4BF2-A662-4B4A-A785-7990C1482C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8538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DAE8E-EA27-4118-A30C-100E4AEEED4A}" type="datetimeFigureOut">
              <a:rPr lang="en-CA" smtClean="0"/>
              <a:t>30/01/2013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E4BF2-A662-4B4A-A785-7990C1482C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9241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DAE8E-EA27-4118-A30C-100E4AEEED4A}" type="datetimeFigureOut">
              <a:rPr lang="en-CA" smtClean="0"/>
              <a:t>30/01/2013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E4BF2-A662-4B4A-A785-7990C1482C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92091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DAE8E-EA27-4118-A30C-100E4AEEED4A}" type="datetimeFigureOut">
              <a:rPr lang="en-CA" smtClean="0"/>
              <a:t>30/01/2013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E4BF2-A662-4B4A-A785-7990C1482C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1315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DAE8E-EA27-4118-A30C-100E4AEEED4A}" type="datetimeFigureOut">
              <a:rPr lang="en-CA" smtClean="0"/>
              <a:t>30/01/2013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E4BF2-A662-4B4A-A785-7990C1482C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6413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DAE8E-EA27-4118-A30C-100E4AEEED4A}" type="datetimeFigureOut">
              <a:rPr lang="en-CA" smtClean="0"/>
              <a:t>30/01/2013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E4BF2-A662-4B4A-A785-7990C1482C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87860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DAE8E-EA27-4118-A30C-100E4AEEED4A}" type="datetimeFigureOut">
              <a:rPr lang="en-CA" smtClean="0"/>
              <a:t>30/01/2013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E4BF2-A662-4B4A-A785-7990C1482C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0504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DAE8E-EA27-4118-A30C-100E4AEEED4A}" type="datetimeFigureOut">
              <a:rPr lang="en-CA" smtClean="0"/>
              <a:t>30/01/2013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E4BF2-A662-4B4A-A785-7990C1482C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12796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DAE8E-EA27-4118-A30C-100E4AEEED4A}" type="datetimeFigureOut">
              <a:rPr lang="en-CA" smtClean="0"/>
              <a:t>30/01/2013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E4BF2-A662-4B4A-A785-7990C1482C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33345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DAE8E-EA27-4118-A30C-100E4AEEED4A}" type="datetimeFigureOut">
              <a:rPr lang="en-CA" smtClean="0"/>
              <a:t>30/01/2013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E4BF2-A662-4B4A-A785-7990C1482C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96918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DAE8E-EA27-4118-A30C-100E4AEEED4A}" type="datetimeFigureOut">
              <a:rPr lang="en-CA" smtClean="0"/>
              <a:t>30/01/2013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E4BF2-A662-4B4A-A785-7990C1482C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48856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DAE8E-EA27-4118-A30C-100E4AEEED4A}" type="datetimeFigureOut">
              <a:rPr lang="en-CA" smtClean="0"/>
              <a:t>30/01/2013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E4BF2-A662-4B4A-A785-7990C1482CE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9644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bs.org/wgbh/evolution/library/10/4/quicktime/l_104_03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hhmi.org/biointeractive/animations/conjugation/conj_middle_frames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1470025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CA" sz="4800" b="1" dirty="0" smtClean="0"/>
              <a:t>Tracking the Spread of Antibiotic Resistance </a:t>
            </a:r>
            <a:endParaRPr lang="en-CA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717032"/>
            <a:ext cx="6400800" cy="1752600"/>
          </a:xfrm>
        </p:spPr>
        <p:txBody>
          <a:bodyPr>
            <a:normAutofit/>
          </a:bodyPr>
          <a:lstStyle/>
          <a:p>
            <a:r>
              <a:rPr lang="en-CA" b="1" dirty="0" smtClean="0"/>
              <a:t>SBI3C: Microbiology </a:t>
            </a:r>
          </a:p>
          <a:p>
            <a:r>
              <a:rPr lang="en-CA" dirty="0" smtClean="0"/>
              <a:t>Suganya Chandrakumar</a:t>
            </a:r>
          </a:p>
          <a:p>
            <a:r>
              <a:rPr lang="en-CA" dirty="0" smtClean="0"/>
              <a:t>100343762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1155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CA" b="1" dirty="0" smtClean="0"/>
              <a:t>Antibiotic Resistance Activity!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/>
          </a:p>
        </p:txBody>
      </p:sp>
      <p:pic>
        <p:nvPicPr>
          <p:cNvPr id="5122" name="Picture 2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" t="7386" r="68085" b="39650"/>
          <a:stretch/>
        </p:blipFill>
        <p:spPr bwMode="auto">
          <a:xfrm>
            <a:off x="2051720" y="1628799"/>
            <a:ext cx="5112568" cy="490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074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CA" b="1" dirty="0" smtClean="0"/>
              <a:t>Thank You!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67"/>
          <a:stretch/>
        </p:blipFill>
        <p:spPr bwMode="auto">
          <a:xfrm>
            <a:off x="1187624" y="1556791"/>
            <a:ext cx="6696744" cy="479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359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CA" b="1" dirty="0" smtClean="0"/>
              <a:t>What Microbe Are You?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5" t="8462" r="18584" b="13846"/>
          <a:stretch/>
        </p:blipFill>
        <p:spPr bwMode="auto">
          <a:xfrm>
            <a:off x="539552" y="1484784"/>
            <a:ext cx="7992888" cy="5473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394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CA" b="1" dirty="0" smtClean="0"/>
              <a:t>Killer Microbe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81024"/>
            <a:ext cx="4392488" cy="3805883"/>
          </a:xfrm>
        </p:spPr>
        <p:txBody>
          <a:bodyPr>
            <a:noAutofit/>
          </a:bodyPr>
          <a:lstStyle/>
          <a:p>
            <a:r>
              <a:rPr lang="en-CA" sz="2800" dirty="0" smtClean="0"/>
              <a:t>Before we start our activity…</a:t>
            </a:r>
          </a:p>
          <a:p>
            <a:pPr lvl="1"/>
            <a:r>
              <a:rPr lang="en-CA" sz="2400" dirty="0" smtClean="0"/>
              <a:t>In the 1940s, the first antibiotics was developed</a:t>
            </a:r>
          </a:p>
          <a:p>
            <a:pPr lvl="1"/>
            <a:r>
              <a:rPr lang="en-CA" sz="2400" dirty="0" smtClean="0"/>
              <a:t>However, resistance to antibiotics is one of the greatest challenges medicine faces today</a:t>
            </a:r>
          </a:p>
          <a:p>
            <a:pPr marL="457200" lvl="1" indent="0">
              <a:buNone/>
            </a:pPr>
            <a:endParaRPr lang="en-CA" sz="2400" i="1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163849"/>
            <a:ext cx="4134074" cy="303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31095" y="5877272"/>
            <a:ext cx="82385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CA" sz="2400" i="1" dirty="0" smtClean="0"/>
              <a:t>E.g. Bacteria have adapted to nearly every antibiotic </a:t>
            </a:r>
            <a:endParaRPr lang="en-CA" sz="2400" i="1" dirty="0"/>
          </a:p>
        </p:txBody>
      </p:sp>
    </p:spTree>
    <p:extLst>
      <p:ext uri="{BB962C8B-B14F-4D97-AF65-F5344CB8AC3E}">
        <p14:creationId xmlns:p14="http://schemas.microsoft.com/office/powerpoint/2010/main" val="136826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CA" b="1" dirty="0" smtClean="0"/>
              <a:t>Killer Microbe</a:t>
            </a:r>
            <a:endParaRPr lang="en-CA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860032" y="1484784"/>
            <a:ext cx="4040188" cy="639762"/>
          </a:xfrm>
        </p:spPr>
        <p:txBody>
          <a:bodyPr/>
          <a:lstStyle/>
          <a:p>
            <a:r>
              <a:rPr lang="en-CA" dirty="0" smtClean="0"/>
              <a:t>Prokaryotic organisms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788024" y="2132856"/>
            <a:ext cx="4040188" cy="3951288"/>
          </a:xfrm>
        </p:spPr>
        <p:txBody>
          <a:bodyPr/>
          <a:lstStyle/>
          <a:p>
            <a:r>
              <a:rPr lang="en-CA" dirty="0" smtClean="0">
                <a:sym typeface="Wingdings" pitchFamily="2" charset="2"/>
              </a:rPr>
              <a:t>Lack nucleus</a:t>
            </a:r>
          </a:p>
          <a:p>
            <a:pPr lvl="1"/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1560" y="1484784"/>
            <a:ext cx="4041775" cy="639762"/>
          </a:xfrm>
        </p:spPr>
        <p:txBody>
          <a:bodyPr/>
          <a:lstStyle/>
          <a:p>
            <a:r>
              <a:rPr lang="en-CA" dirty="0" smtClean="0">
                <a:sym typeface="Wingdings" pitchFamily="2" charset="2"/>
              </a:rPr>
              <a:t>Eukaryotic organisms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8904" y="2204864"/>
            <a:ext cx="4041775" cy="3951288"/>
          </a:xfrm>
        </p:spPr>
        <p:txBody>
          <a:bodyPr/>
          <a:lstStyle/>
          <a:p>
            <a:r>
              <a:rPr lang="en-CA" dirty="0" smtClean="0"/>
              <a:t>Have a nucleus</a:t>
            </a:r>
          </a:p>
          <a:p>
            <a:pPr lvl="1"/>
            <a:r>
              <a:rPr lang="en-CA" dirty="0" smtClean="0">
                <a:sym typeface="Wingdings" pitchFamily="2" charset="2"/>
              </a:rPr>
              <a:t>Most often the DNA floats freely in the cytoplasm </a:t>
            </a:r>
          </a:p>
          <a:p>
            <a:pPr lvl="1"/>
            <a:r>
              <a:rPr lang="en-CA" dirty="0" smtClean="0">
                <a:sym typeface="Wingdings" pitchFamily="2" charset="2"/>
              </a:rPr>
              <a:t>Many bacterial cells also have additional loops, </a:t>
            </a:r>
            <a:r>
              <a:rPr lang="en-CA" b="1" dirty="0" smtClean="0">
                <a:sym typeface="Wingdings" pitchFamily="2" charset="2"/>
              </a:rPr>
              <a:t>Plasmid </a:t>
            </a:r>
          </a:p>
          <a:p>
            <a:pPr lvl="1"/>
            <a:r>
              <a:rPr lang="en-CA" dirty="0" smtClean="0">
                <a:sym typeface="Wingdings" pitchFamily="2" charset="2"/>
              </a:rPr>
              <a:t>Plasmids carry additional genes (some being antibiotic resistant)</a:t>
            </a:r>
          </a:p>
          <a:p>
            <a:pPr lvl="1"/>
            <a:endParaRPr lang="en-CA" dirty="0" smtClean="0">
              <a:sym typeface="Wingdings" pitchFamily="2" charset="2"/>
            </a:endParaRPr>
          </a:p>
          <a:p>
            <a:pPr lvl="1"/>
            <a:endParaRPr lang="en-CA" dirty="0"/>
          </a:p>
        </p:txBody>
      </p:sp>
      <p:pic>
        <p:nvPicPr>
          <p:cNvPr id="7170" name="Picture 2" descr="http://www.bacterialphylogeny.com/img/eukaryotes/prokaryotes_eukaryot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797152"/>
            <a:ext cx="428625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18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CA" b="1" dirty="0" smtClean="0"/>
              <a:t>Killer Microbe</a:t>
            </a:r>
            <a:endParaRPr lang="en-CA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This activity will focus on </a:t>
            </a:r>
            <a:r>
              <a:rPr lang="en-CA" b="1" dirty="0" smtClean="0"/>
              <a:t>Conjugation</a:t>
            </a:r>
            <a:endParaRPr lang="en-CA" dirty="0"/>
          </a:p>
        </p:txBody>
      </p:sp>
      <p:pic>
        <p:nvPicPr>
          <p:cNvPr id="3074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58" r="64202" b="41406"/>
          <a:stretch/>
        </p:blipFill>
        <p:spPr bwMode="auto">
          <a:xfrm>
            <a:off x="1521443" y="2420888"/>
            <a:ext cx="6268828" cy="436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330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CA" b="1" dirty="0" smtClean="0"/>
              <a:t>Antibiotic Resistance Activity!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04056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CA" sz="2400" dirty="0" smtClean="0"/>
              <a:t>You will each receive a paper bag that consists of 5 plasmids.  (Do not reveal what’s inside your bag, or else we lose the objective of the activity!) </a:t>
            </a:r>
          </a:p>
          <a:p>
            <a:pPr marL="514350" indent="-514350">
              <a:buFont typeface="+mj-lt"/>
              <a:buAutoNum type="arabicPeriod"/>
            </a:pPr>
            <a:endParaRPr lang="en-CA" sz="1050" dirty="0" smtClean="0"/>
          </a:p>
          <a:p>
            <a:pPr marL="514350" indent="-514350">
              <a:buFont typeface="+mj-lt"/>
              <a:buAutoNum type="arabicPeriod"/>
            </a:pPr>
            <a:r>
              <a:rPr lang="en-CA" sz="2400" b="1" dirty="0" smtClean="0">
                <a:solidFill>
                  <a:schemeClr val="bg2">
                    <a:lumMod val="25000"/>
                  </a:schemeClr>
                </a:solidFill>
              </a:rPr>
              <a:t>Paper bags </a:t>
            </a:r>
            <a:r>
              <a:rPr lang="en-CA" sz="2400" dirty="0" smtClean="0"/>
              <a:t>represent bacterial cell; </a:t>
            </a:r>
            <a:r>
              <a:rPr lang="en-CA" sz="2400" b="1" dirty="0" smtClean="0">
                <a:solidFill>
                  <a:srgbClr val="00B050"/>
                </a:solidFill>
              </a:rPr>
              <a:t>Green</a:t>
            </a:r>
            <a:r>
              <a:rPr lang="en-CA" sz="2400" dirty="0" smtClean="0"/>
              <a:t> plasmids do not carry antibiotic resistance genes; </a:t>
            </a:r>
            <a:r>
              <a:rPr lang="en-CA" sz="2400" b="1" dirty="0" smtClean="0">
                <a:solidFill>
                  <a:srgbClr val="FFC000"/>
                </a:solidFill>
              </a:rPr>
              <a:t>Yellow</a:t>
            </a:r>
            <a:r>
              <a:rPr lang="en-CA" sz="2400" dirty="0" smtClean="0"/>
              <a:t> plasmids do carry antibiotic resistance </a:t>
            </a:r>
            <a:r>
              <a:rPr lang="en-CA" sz="2400" dirty="0" smtClean="0"/>
              <a:t>genes; arms/hands?</a:t>
            </a:r>
            <a:endParaRPr lang="en-CA" sz="2400" dirty="0" smtClean="0"/>
          </a:p>
          <a:p>
            <a:pPr marL="514350" indent="-514350">
              <a:buFont typeface="+mj-lt"/>
              <a:buAutoNum type="arabicPeriod"/>
            </a:pPr>
            <a:endParaRPr lang="en-CA" sz="1000" dirty="0" smtClean="0"/>
          </a:p>
          <a:p>
            <a:pPr marL="514350" indent="-514350">
              <a:buFont typeface="+mj-lt"/>
              <a:buAutoNum type="arabicPeriod"/>
            </a:pPr>
            <a:r>
              <a:rPr lang="en-CA" sz="2400" dirty="0" smtClean="0"/>
              <a:t>With the paper bags, (when I say go) you will physically move around the classroom to exchange your circles/plasmids with one another.  </a:t>
            </a:r>
            <a:r>
              <a:rPr lang="en-CA" sz="2400" b="1" i="1" dirty="0" smtClean="0"/>
              <a:t>The twist is you have to take a circle from another student’s bag without looking at it and place it in your own.</a:t>
            </a:r>
          </a:p>
          <a:p>
            <a:pPr marL="514350" indent="-514350">
              <a:buFont typeface="+mj-lt"/>
              <a:buAutoNum type="arabicPeriod"/>
            </a:pPr>
            <a:endParaRPr lang="en-CA" sz="800" b="1" i="1" dirty="0" smtClean="0"/>
          </a:p>
          <a:p>
            <a:pPr marL="514350" indent="-514350">
              <a:buFont typeface="+mj-lt"/>
              <a:buAutoNum type="arabicPeriod"/>
            </a:pPr>
            <a:r>
              <a:rPr lang="en-CA" sz="2400" dirty="0" smtClean="0"/>
              <a:t>You are expected to do this 5 times. </a:t>
            </a:r>
          </a:p>
          <a:p>
            <a:pPr marL="0" indent="0">
              <a:buNone/>
            </a:pPr>
            <a:r>
              <a:rPr lang="en-CA" sz="2400" dirty="0" smtClean="0"/>
              <a:t>  </a:t>
            </a:r>
          </a:p>
          <a:p>
            <a:pPr marL="514350" indent="-514350">
              <a:buFont typeface="+mj-lt"/>
              <a:buAutoNum type="arabicPeriod"/>
            </a:pP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901337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CA" b="1" dirty="0" smtClean="0"/>
              <a:t>Antibiotic Resistance Activity!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CA" sz="2400" b="1" dirty="0" smtClean="0"/>
              <a:t>After Round 1 of Exchange:</a:t>
            </a:r>
          </a:p>
          <a:p>
            <a:pPr marL="0" indent="0">
              <a:buNone/>
            </a:pPr>
            <a:endParaRPr lang="en-CA" sz="2400" b="1" dirty="0"/>
          </a:p>
          <a:p>
            <a:pPr marL="0" indent="0">
              <a:buNone/>
            </a:pPr>
            <a:endParaRPr lang="en-CA" sz="2400" b="1" dirty="0" smtClean="0"/>
          </a:p>
          <a:p>
            <a:pPr marL="0" indent="0">
              <a:buNone/>
            </a:pPr>
            <a:endParaRPr lang="en-CA" sz="2400" dirty="0" smtClean="0"/>
          </a:p>
          <a:p>
            <a:pPr marL="514350" indent="-514350">
              <a:buFont typeface="+mj-lt"/>
              <a:buAutoNum type="arabicPeriod"/>
            </a:pPr>
            <a:endParaRPr lang="en-CA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756047"/>
              </p:ext>
            </p:extLst>
          </p:nvPr>
        </p:nvGraphicFramePr>
        <p:xfrm>
          <a:off x="611560" y="2276872"/>
          <a:ext cx="7920880" cy="39224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1734"/>
                <a:gridCol w="1416618"/>
                <a:gridCol w="1584176"/>
                <a:gridCol w="1584176"/>
                <a:gridCol w="792088"/>
                <a:gridCol w="792088"/>
              </a:tblGrid>
              <a:tr h="1450908">
                <a:tc>
                  <a:txBody>
                    <a:bodyPr/>
                    <a:lstStyle/>
                    <a:p>
                      <a:pPr algn="ctr"/>
                      <a:endParaRPr lang="en-C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Predicted Number</a:t>
                      </a:r>
                      <a:r>
                        <a:rPr lang="en-CA" sz="1600" baseline="0" dirty="0" smtClean="0"/>
                        <a:t> of Students with Yellow Circles</a:t>
                      </a:r>
                      <a:endParaRPr lang="en-C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dirty="0" smtClean="0"/>
                        <a:t>Number</a:t>
                      </a:r>
                      <a:r>
                        <a:rPr lang="en-CA" sz="1600" baseline="0" dirty="0" smtClean="0"/>
                        <a:t> of Students </a:t>
                      </a:r>
                      <a:r>
                        <a:rPr lang="en-CA" sz="1600" i="0" u="sng" baseline="0" dirty="0" smtClean="0"/>
                        <a:t>without</a:t>
                      </a:r>
                      <a:r>
                        <a:rPr lang="en-CA" sz="1600" baseline="0" dirty="0" smtClean="0"/>
                        <a:t> Yellow Circles</a:t>
                      </a:r>
                      <a:endParaRPr lang="en-CA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dirty="0" smtClean="0"/>
                        <a:t>Number</a:t>
                      </a:r>
                      <a:r>
                        <a:rPr lang="en-CA" sz="1600" baseline="0" dirty="0" smtClean="0"/>
                        <a:t> of Students with Yellow Circles</a:t>
                      </a:r>
                      <a:endParaRPr lang="en-CA" sz="1600" dirty="0" smtClean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Tally of yellow circles</a:t>
                      </a:r>
                      <a:r>
                        <a:rPr lang="en-CA" sz="1600" baseline="0" dirty="0" smtClean="0"/>
                        <a:t> per students</a:t>
                      </a:r>
                      <a:endParaRPr lang="en-CA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642698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Before Round 1 Exchange</a:t>
                      </a:r>
                      <a:endParaRPr lang="en-C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i="1" dirty="0" smtClean="0"/>
                        <a:t>No answer required</a:t>
                      </a:r>
                      <a:endParaRPr lang="en-CA" sz="16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sz="160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i="1" dirty="0" smtClean="0"/>
                        <a:t>No answer required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128540">
                <a:tc rowSpan="5"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After</a:t>
                      </a:r>
                      <a:r>
                        <a:rPr lang="en-CA" sz="1600" baseline="0" dirty="0" smtClean="0"/>
                        <a:t> Round 1 Exchanges</a:t>
                      </a:r>
                      <a:endParaRPr lang="en-CA" sz="1600" dirty="0"/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i="1" dirty="0" smtClean="0"/>
                        <a:t>No answer required</a:t>
                      </a:r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algn="ctr"/>
                      <a:endParaRPr lang="en-CA" sz="1600" dirty="0"/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0</a:t>
                      </a:r>
                      <a:endParaRPr lang="en-CA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 anchor="ctr"/>
                </a:tc>
              </a:tr>
              <a:tr h="23722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1</a:t>
                      </a:r>
                      <a:endParaRPr lang="en-CA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 anchor="ctr"/>
                </a:tc>
              </a:tr>
              <a:tr h="12854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2</a:t>
                      </a:r>
                      <a:endParaRPr lang="en-CA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 anchor="ctr"/>
                </a:tc>
              </a:tr>
              <a:tr h="128539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3</a:t>
                      </a:r>
                      <a:endParaRPr lang="en-CA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 anchor="ctr"/>
                </a:tc>
              </a:tr>
              <a:tr h="12854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4/more</a:t>
                      </a:r>
                      <a:endParaRPr lang="en-CA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604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CA" b="1" dirty="0" smtClean="0"/>
              <a:t>Antibiotic Resistance Activity!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CA" sz="2400" b="1" dirty="0" smtClean="0"/>
              <a:t>Round 2:</a:t>
            </a:r>
          </a:p>
          <a:p>
            <a:pPr marL="0" indent="0">
              <a:buNone/>
            </a:pPr>
            <a:endParaRPr lang="en-CA" sz="2400" b="1" dirty="0"/>
          </a:p>
          <a:p>
            <a:pPr marL="0" indent="0">
              <a:buNone/>
            </a:pPr>
            <a:endParaRPr lang="en-CA" sz="2400" b="1" dirty="0" smtClean="0"/>
          </a:p>
          <a:p>
            <a:pPr marL="0" indent="0">
              <a:buNone/>
            </a:pPr>
            <a:endParaRPr lang="en-CA" sz="2400" b="1" dirty="0"/>
          </a:p>
          <a:p>
            <a:pPr marL="0" indent="0">
              <a:buNone/>
            </a:pPr>
            <a:endParaRPr lang="en-CA" sz="2400" b="1" dirty="0" smtClean="0"/>
          </a:p>
          <a:p>
            <a:pPr marL="0" indent="0">
              <a:buNone/>
            </a:pPr>
            <a:endParaRPr lang="en-CA" sz="2400" b="1" dirty="0"/>
          </a:p>
          <a:p>
            <a:pPr marL="0" indent="0">
              <a:buNone/>
            </a:pPr>
            <a:endParaRPr lang="en-CA" sz="2400" b="1" dirty="0" smtClean="0"/>
          </a:p>
          <a:p>
            <a:pPr marL="0" indent="0">
              <a:buNone/>
            </a:pPr>
            <a:endParaRPr lang="en-CA" sz="2400" b="1" dirty="0"/>
          </a:p>
          <a:p>
            <a:pPr marL="0" indent="0">
              <a:buNone/>
            </a:pPr>
            <a:endParaRPr lang="en-CA" sz="2400" b="1" dirty="0" smtClean="0"/>
          </a:p>
          <a:p>
            <a:pPr marL="0" indent="0">
              <a:buNone/>
            </a:pPr>
            <a:endParaRPr lang="en-CA" sz="2400" b="1" dirty="0"/>
          </a:p>
          <a:p>
            <a:pPr marL="0" indent="0">
              <a:buNone/>
            </a:pPr>
            <a:r>
              <a:rPr lang="en-CA" sz="2400" dirty="0" smtClean="0"/>
              <a:t>	And we will repeat the exchange one more time!</a:t>
            </a:r>
          </a:p>
          <a:p>
            <a:pPr marL="0" indent="0">
              <a:buNone/>
            </a:pPr>
            <a:endParaRPr lang="en-CA" sz="2400" b="1" dirty="0"/>
          </a:p>
          <a:p>
            <a:pPr marL="0" indent="0">
              <a:buNone/>
            </a:pPr>
            <a:endParaRPr lang="en-CA" sz="2400" b="1" dirty="0" smtClean="0"/>
          </a:p>
          <a:p>
            <a:pPr marL="0" indent="0">
              <a:buNone/>
            </a:pPr>
            <a:endParaRPr lang="en-CA" sz="2400" dirty="0" smtClean="0"/>
          </a:p>
          <a:p>
            <a:pPr marL="514350" indent="-514350">
              <a:buFont typeface="+mj-lt"/>
              <a:buAutoNum type="arabicPeriod"/>
            </a:pPr>
            <a:endParaRPr lang="en-CA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105227"/>
              </p:ext>
            </p:extLst>
          </p:nvPr>
        </p:nvGraphicFramePr>
        <p:xfrm>
          <a:off x="611560" y="2276872"/>
          <a:ext cx="7920880" cy="3279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1734"/>
                <a:gridCol w="1416618"/>
                <a:gridCol w="1584176"/>
                <a:gridCol w="1584176"/>
                <a:gridCol w="792088"/>
                <a:gridCol w="792088"/>
              </a:tblGrid>
              <a:tr h="1450908">
                <a:tc>
                  <a:txBody>
                    <a:bodyPr/>
                    <a:lstStyle/>
                    <a:p>
                      <a:pPr algn="ctr"/>
                      <a:endParaRPr lang="en-C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Predicted Number</a:t>
                      </a:r>
                      <a:r>
                        <a:rPr lang="en-CA" sz="1600" baseline="0" dirty="0" smtClean="0"/>
                        <a:t> of Students with Yellow Circles</a:t>
                      </a:r>
                      <a:endParaRPr lang="en-CA" sz="16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dirty="0" smtClean="0"/>
                        <a:t>Number</a:t>
                      </a:r>
                      <a:r>
                        <a:rPr lang="en-CA" sz="1600" baseline="0" dirty="0" smtClean="0"/>
                        <a:t> of Students </a:t>
                      </a:r>
                      <a:r>
                        <a:rPr lang="en-CA" sz="1600" u="sng" baseline="0" dirty="0" smtClean="0"/>
                        <a:t>without </a:t>
                      </a:r>
                      <a:r>
                        <a:rPr lang="en-CA" sz="1600" baseline="0" dirty="0" smtClean="0"/>
                        <a:t>Yellow Circles</a:t>
                      </a:r>
                      <a:endParaRPr lang="en-CA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dirty="0" smtClean="0"/>
                        <a:t>Number</a:t>
                      </a:r>
                      <a:r>
                        <a:rPr lang="en-CA" sz="1600" baseline="0" dirty="0" smtClean="0"/>
                        <a:t> of Students with Yellow Circles</a:t>
                      </a:r>
                      <a:endParaRPr lang="en-CA" sz="1600" dirty="0" smtClean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Tally of yellow circles</a:t>
                      </a:r>
                      <a:r>
                        <a:rPr lang="en-CA" sz="1600" baseline="0" dirty="0" smtClean="0"/>
                        <a:t> per students</a:t>
                      </a:r>
                      <a:endParaRPr lang="en-CA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128540">
                <a:tc rowSpan="5"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After</a:t>
                      </a:r>
                      <a:r>
                        <a:rPr lang="en-CA" sz="1600" baseline="0" dirty="0" smtClean="0"/>
                        <a:t> Round 2 Exchanges</a:t>
                      </a:r>
                      <a:endParaRPr lang="en-CA" sz="1600" dirty="0"/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600" i="1" dirty="0" smtClean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en-CA" sz="1600" dirty="0"/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0</a:t>
                      </a:r>
                      <a:endParaRPr lang="en-CA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 anchor="ctr"/>
                </a:tc>
              </a:tr>
              <a:tr h="23722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1</a:t>
                      </a:r>
                      <a:endParaRPr lang="en-CA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 anchor="ctr"/>
                </a:tc>
              </a:tr>
              <a:tr h="12854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2</a:t>
                      </a:r>
                      <a:endParaRPr lang="en-CA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 anchor="ctr"/>
                </a:tc>
              </a:tr>
              <a:tr h="128539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3</a:t>
                      </a:r>
                      <a:endParaRPr lang="en-CA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 anchor="ctr"/>
                </a:tc>
              </a:tr>
              <a:tr h="12854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4/more</a:t>
                      </a:r>
                      <a:endParaRPr lang="en-CA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792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CA" b="1" dirty="0" smtClean="0"/>
              <a:t>Antibiotic Resistance Activity!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384" y="1615108"/>
            <a:ext cx="4968552" cy="48245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CA" sz="2400" b="1" dirty="0" smtClean="0"/>
              <a:t>Present students with possible discussion questions:</a:t>
            </a:r>
          </a:p>
          <a:p>
            <a:r>
              <a:rPr lang="en-CA" sz="2000" dirty="0" smtClean="0"/>
              <a:t>What is the trend of antibiotic resistance as seen in this simulation?</a:t>
            </a:r>
          </a:p>
          <a:p>
            <a:pPr marL="0" indent="0">
              <a:buNone/>
            </a:pPr>
            <a:endParaRPr lang="en-CA" sz="2000" dirty="0" smtClean="0"/>
          </a:p>
          <a:p>
            <a:r>
              <a:rPr lang="en-CA" sz="2000" dirty="0" smtClean="0"/>
              <a:t>How do you predict “bacteria” with different numbers of yellow circles might react to repeated exposure to an antibiotic?</a:t>
            </a:r>
          </a:p>
          <a:p>
            <a:pPr marL="0" indent="0">
              <a:buNone/>
            </a:pPr>
            <a:endParaRPr lang="en-CA" sz="2000" dirty="0" smtClean="0"/>
          </a:p>
          <a:p>
            <a:r>
              <a:rPr lang="en-CA" sz="2000" dirty="0" smtClean="0"/>
              <a:t>If you have an infection and your doctor prescribe an antibiotic, why is it important to complete the full 10-14 day course of the medication, rather than to stop as soon as you start feeling better?</a:t>
            </a:r>
          </a:p>
          <a:p>
            <a:endParaRPr lang="en-CA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936" y="1844824"/>
            <a:ext cx="3001009" cy="436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386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458</Words>
  <Application>Microsoft Office PowerPoint</Application>
  <PresentationFormat>On-screen Show (4:3)</PresentationFormat>
  <Paragraphs>88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Tracking the Spread of Antibiotic Resistance </vt:lpstr>
      <vt:lpstr>What Microbe Are You?</vt:lpstr>
      <vt:lpstr>Killer Microbe</vt:lpstr>
      <vt:lpstr>Killer Microbe</vt:lpstr>
      <vt:lpstr>Killer Microbe</vt:lpstr>
      <vt:lpstr>Antibiotic Resistance Activity!</vt:lpstr>
      <vt:lpstr>Antibiotic Resistance Activity!</vt:lpstr>
      <vt:lpstr>Antibiotic Resistance Activity!</vt:lpstr>
      <vt:lpstr>Antibiotic Resistance Activity!</vt:lpstr>
      <vt:lpstr>Antibiotic Resistance Activity!</vt:lpstr>
      <vt:lpstr>Thank You!</vt:lpstr>
    </vt:vector>
  </TitlesOfParts>
  <Company>UOIT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Tracking the Spread of Antibiotic Resistance</dc:title>
  <dc:creator>mobilef</dc:creator>
  <cp:lastModifiedBy>mobilef</cp:lastModifiedBy>
  <cp:revision>15</cp:revision>
  <dcterms:created xsi:type="dcterms:W3CDTF">2013-01-29T02:41:39Z</dcterms:created>
  <dcterms:modified xsi:type="dcterms:W3CDTF">2013-01-30T17:24:59Z</dcterms:modified>
</cp:coreProperties>
</file>